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61" r:id="rId4"/>
    <p:sldId id="259" r:id="rId5"/>
    <p:sldId id="262" r:id="rId6"/>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p:scale>
          <a:sx n="79" d="100"/>
          <a:sy n="79" d="100"/>
        </p:scale>
        <p:origin x="-384" y="-2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3C16013E-5066-4BA9-BA83-C84B8A13D2E2}" type="datetimeFigureOut">
              <a:rPr lang="en-US" smtClean="0"/>
              <a:t>6/17/2021</a:t>
            </a:fld>
            <a:endParaRPr lang="en-US"/>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EB195B60-F474-48E6-825C-F4F2120FCB9F}" type="slidenum">
              <a:rPr lang="en-US" smtClean="0"/>
              <a:t>‹#›</a:t>
            </a:fld>
            <a:endParaRPr lang="en-US"/>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C16013E-5066-4BA9-BA83-C84B8A13D2E2}"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C16013E-5066-4BA9-BA83-C84B8A13D2E2}"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C16013E-5066-4BA9-BA83-C84B8A13D2E2}"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C16013E-5066-4BA9-BA83-C84B8A13D2E2}"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3C16013E-5066-4BA9-BA83-C84B8A13D2E2}" type="datetimeFigureOut">
              <a:rPr lang="en-US" smtClean="0"/>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95B60-F474-48E6-825C-F4F2120FCB9F}" type="slidenum">
              <a:rPr lang="en-US" smtClean="0"/>
              <a:t>‹#›</a:t>
            </a:fld>
            <a:endParaRPr lang="en-US"/>
          </a:p>
        </p:txBody>
      </p:sp>
      <p:sp>
        <p:nvSpPr>
          <p:cNvPr id="9" name="Content Placeholder 8"/>
          <p:cNvSpPr>
            <a:spLocks noGrp="1"/>
          </p:cNvSpPr>
          <p:nvPr>
            <p:ph sz="quarter" idx="13"/>
          </p:nvPr>
        </p:nvSpPr>
        <p:spPr>
          <a:xfrm>
            <a:off x="1389888" y="2313432"/>
            <a:ext cx="4559808"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C16013E-5066-4BA9-BA83-C84B8A13D2E2}" type="datetimeFigureOut">
              <a:rPr lang="en-US" smtClean="0"/>
              <a:t>6/17/2021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3C16013E-5066-4BA9-BA83-C84B8A13D2E2}" type="datetimeFigureOut">
              <a:rPr lang="en-US" smtClean="0"/>
              <a:t>6/17/2021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6013E-5066-4BA9-BA83-C84B8A13D2E2}" type="datetimeFigureOut">
              <a:rPr lang="en-US" smtClean="0"/>
              <a:t>6/17/2021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C16013E-5066-4BA9-BA83-C84B8A13D2E2}" type="datetimeFigureOut">
              <a:rPr lang="en-US" smtClean="0"/>
              <a:t>6/17/2021</a:t>
            </a:fld>
            <a:endParaRPr lang="en-US"/>
          </a:p>
        </p:txBody>
      </p:sp>
      <p:sp>
        <p:nvSpPr>
          <p:cNvPr id="7" name="Slide Number Placeholder 6"/>
          <p:cNvSpPr>
            <a:spLocks noGrp="1"/>
          </p:cNvSpPr>
          <p:nvPr>
            <p:ph type="sldNum" sz="quarter" idx="12"/>
          </p:nvPr>
        </p:nvSpPr>
        <p:spPr/>
        <p:txBody>
          <a:bodyPr/>
          <a:lstStyle/>
          <a:p>
            <a:fld id="{EB195B60-F474-48E6-825C-F4F2120FCB9F}" type="slidenum">
              <a:rPr lang="en-US" smtClean="0"/>
              <a:t>‹#›</a:t>
            </a:fld>
            <a:endParaRPr lang="en-US"/>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C16013E-5066-4BA9-BA83-C84B8A13D2E2}" type="datetimeFigureOut">
              <a:rPr lang="en-US" smtClean="0"/>
              <a:t>6/17/2021</a:t>
            </a:fld>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3C16013E-5066-4BA9-BA83-C84B8A13D2E2}" type="datetimeFigureOut">
              <a:rPr lang="en-US" smtClean="0"/>
              <a:t>6/17/2021</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EB195B60-F474-48E6-825C-F4F2120FCB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35017" y="1133380"/>
            <a:ext cx="9144000" cy="2387600"/>
          </a:xfrm>
        </p:spPr>
        <p:txBody>
          <a:bodyPr>
            <a:normAutofit/>
          </a:bodyPr>
          <a:lstStyle/>
          <a:p>
            <a:r>
              <a:rPr lang="ar-SA" dirty="0" smtClean="0"/>
              <a:t>الفلسفة الوسيطة – </a:t>
            </a:r>
            <a:r>
              <a:rPr lang="ar-SA" smtClean="0"/>
              <a:t>المرحلة الثانية </a:t>
            </a:r>
            <a:r>
              <a:rPr lang="en-US" dirty="0" smtClean="0"/>
              <a:t/>
            </a:r>
            <a:br>
              <a:rPr lang="en-US" dirty="0" smtClean="0"/>
            </a:br>
            <a:endParaRPr lang="en-US" dirty="0"/>
          </a:p>
        </p:txBody>
      </p:sp>
      <p:sp>
        <p:nvSpPr>
          <p:cNvPr id="3" name="عنوان فرعي 2"/>
          <p:cNvSpPr>
            <a:spLocks noGrp="1"/>
          </p:cNvSpPr>
          <p:nvPr>
            <p:ph type="subTitle" idx="1"/>
          </p:nvPr>
        </p:nvSpPr>
        <p:spPr/>
        <p:txBody>
          <a:bodyPr/>
          <a:lstStyle/>
          <a:p>
            <a:r>
              <a:rPr lang="ar-SA" b="1" dirty="0" err="1" smtClean="0"/>
              <a:t>أبيلارد</a:t>
            </a:r>
            <a:r>
              <a:rPr lang="ar-SA" b="1" dirty="0" smtClean="0"/>
              <a:t> (1079 -1142م) </a:t>
            </a:r>
          </a:p>
          <a:p>
            <a:r>
              <a:rPr lang="ar-SA" b="1" dirty="0" smtClean="0"/>
              <a:t>حياته – مصنفاته – اللاهوت  </a:t>
            </a:r>
            <a:endParaRPr lang="en-US" dirty="0"/>
          </a:p>
        </p:txBody>
      </p:sp>
    </p:spTree>
    <p:extLst>
      <p:ext uri="{BB962C8B-B14F-4D97-AF65-F5344CB8AC3E}">
        <p14:creationId xmlns:p14="http://schemas.microsoft.com/office/powerpoint/2010/main" val="193845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365160"/>
            <a:ext cx="10515600" cy="5100033"/>
          </a:xfrm>
        </p:spPr>
        <p:txBody>
          <a:bodyPr>
            <a:normAutofit/>
          </a:bodyPr>
          <a:lstStyle/>
          <a:p>
            <a:r>
              <a:rPr lang="ar-SA" dirty="0" smtClean="0"/>
              <a:t>حياته: ولد </a:t>
            </a:r>
            <a:r>
              <a:rPr lang="ar-SA" dirty="0" err="1" smtClean="0"/>
              <a:t>أبيلارد</a:t>
            </a:r>
            <a:r>
              <a:rPr lang="ar-SA" dirty="0" smtClean="0"/>
              <a:t> في مدينة باليه وكان متأثرا بوالده فأنشأه على حب الآداب وعلومها, إلا أن هذا الأمر لك يمنعه من دراسة العلوم والمنطق واللاهوت, فدرس أولا المنطق على يد أستاذه «دي شامبو» إلا أنه سرعان ما أختلف مع الأستاذ الذي كان واقعيا متطرفا إلى حد بعيد, لتنتهي المناظرة بينهما إلى هزيمة الأستاذ واحتل </a:t>
            </a:r>
            <a:r>
              <a:rPr lang="ar-SA" dirty="0" err="1" smtClean="0"/>
              <a:t>أبيلارد</a:t>
            </a:r>
            <a:r>
              <a:rPr lang="ar-SA" dirty="0" smtClean="0"/>
              <a:t> مكانته. </a:t>
            </a:r>
          </a:p>
          <a:p>
            <a:r>
              <a:rPr lang="ar-SA" dirty="0" smtClean="0"/>
              <a:t>تعرف بعد ذلك على القديس برنار لتقوم بينهما مناظرة عنيفة حول المعتقدات الدينية, التي ذكرها </a:t>
            </a:r>
            <a:r>
              <a:rPr lang="ar-SA" dirty="0" err="1" smtClean="0"/>
              <a:t>أبيلارد</a:t>
            </a:r>
            <a:r>
              <a:rPr lang="ar-SA" dirty="0" smtClean="0"/>
              <a:t> في كتابه (مقدمة إلى اللاهوت) لتنتهي المناظرة إلى تسليم </a:t>
            </a:r>
            <a:r>
              <a:rPr lang="ar-SA" dirty="0" err="1" smtClean="0"/>
              <a:t>أبيلارد</a:t>
            </a:r>
            <a:r>
              <a:rPr lang="ar-SA" dirty="0" smtClean="0"/>
              <a:t> وخضوعه تماما لسلطة الكنيسة. </a:t>
            </a:r>
          </a:p>
          <a:p>
            <a:r>
              <a:rPr lang="ar-SA" dirty="0" smtClean="0"/>
              <a:t>يرى بعضهم بأن لم يضعْ مذهبا معينا, فلم يكن رجلا خالقا, ولم يقم مذهبا فلسفيا عاما. </a:t>
            </a:r>
          </a:p>
          <a:p>
            <a:endParaRPr lang="ar-SA" dirty="0" smtClean="0"/>
          </a:p>
        </p:txBody>
      </p:sp>
    </p:spTree>
    <p:extLst>
      <p:ext uri="{BB962C8B-B14F-4D97-AF65-F5344CB8AC3E}">
        <p14:creationId xmlns:p14="http://schemas.microsoft.com/office/powerpoint/2010/main" val="3518512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9726" y="787033"/>
            <a:ext cx="9313856" cy="716915"/>
          </a:xfrm>
        </p:spPr>
        <p:txBody>
          <a:bodyPr>
            <a:normAutofit/>
          </a:bodyPr>
          <a:lstStyle/>
          <a:p>
            <a:pPr algn="ctr"/>
            <a:r>
              <a:rPr lang="ar-SA" sz="2800" dirty="0" smtClean="0"/>
              <a:t>كيف انقسم مؤيدي ومعارضي </a:t>
            </a:r>
            <a:r>
              <a:rPr lang="ar-SA" sz="2800" dirty="0" err="1" smtClean="0"/>
              <a:t>أبيلارد</a:t>
            </a:r>
            <a:r>
              <a:rPr lang="ar-SA" sz="2800" dirty="0" smtClean="0"/>
              <a:t> حول كتابه نعم ولا؟ </a:t>
            </a:r>
            <a:endParaRPr lang="ar-SA" sz="2800" dirty="0"/>
          </a:p>
        </p:txBody>
      </p:sp>
      <p:sp>
        <p:nvSpPr>
          <p:cNvPr id="3" name="عنصر نائب للمحتوى 2"/>
          <p:cNvSpPr>
            <a:spLocks noGrp="1"/>
          </p:cNvSpPr>
          <p:nvPr>
            <p:ph idx="1"/>
          </p:nvPr>
        </p:nvSpPr>
        <p:spPr>
          <a:xfrm>
            <a:off x="1391323" y="1816768"/>
            <a:ext cx="9036423" cy="4015861"/>
          </a:xfrm>
        </p:spPr>
        <p:txBody>
          <a:bodyPr/>
          <a:lstStyle/>
          <a:p>
            <a:r>
              <a:rPr lang="ar-SA" dirty="0" smtClean="0"/>
              <a:t>ذهب معارضي </a:t>
            </a:r>
            <a:r>
              <a:rPr lang="ar-SA" dirty="0" err="1" smtClean="0"/>
              <a:t>أبيلارد</a:t>
            </a:r>
            <a:r>
              <a:rPr lang="ar-SA" dirty="0" smtClean="0"/>
              <a:t> إلى أنه أراد أن يضعف الآراء الدينية والإيمانية وتشكيك الناس بمعتقداتها من خلال بثه لروح الشك في النقل – الوحي- واثبات تناقضه. </a:t>
            </a:r>
          </a:p>
          <a:p>
            <a:r>
              <a:rPr lang="ar-SA" dirty="0" smtClean="0"/>
              <a:t>ذهب مؤيدي </a:t>
            </a:r>
            <a:r>
              <a:rPr lang="ar-SA" dirty="0" err="1" smtClean="0"/>
              <a:t>أبيلارد</a:t>
            </a:r>
            <a:r>
              <a:rPr lang="ar-SA" dirty="0" smtClean="0"/>
              <a:t> إلى أنه ذكر الآراء المؤيدة والمعارضة لمسألة عقدية وذلك من أجل التوفيق بين كلا النوعين, ليصل إلى الجواب الصحيح. </a:t>
            </a:r>
            <a:endParaRPr lang="ar-SA" dirty="0"/>
          </a:p>
        </p:txBody>
      </p:sp>
    </p:spTree>
    <p:extLst>
      <p:ext uri="{BB962C8B-B14F-4D97-AF65-F5344CB8AC3E}">
        <p14:creationId xmlns:p14="http://schemas.microsoft.com/office/powerpoint/2010/main" val="1827906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smtClean="0"/>
              <a:t>مصنفاته</a:t>
            </a:r>
            <a:endParaRPr lang="en-US" dirty="0"/>
          </a:p>
        </p:txBody>
      </p:sp>
      <p:sp>
        <p:nvSpPr>
          <p:cNvPr id="3" name="عنصر نائب للمحتوى 2"/>
          <p:cNvSpPr>
            <a:spLocks noGrp="1"/>
          </p:cNvSpPr>
          <p:nvPr>
            <p:ph idx="1"/>
          </p:nvPr>
        </p:nvSpPr>
        <p:spPr/>
        <p:txBody>
          <a:bodyPr>
            <a:normAutofit/>
          </a:bodyPr>
          <a:lstStyle/>
          <a:p>
            <a:r>
              <a:rPr lang="ar-SA" dirty="0" smtClean="0"/>
              <a:t>وضع </a:t>
            </a:r>
            <a:r>
              <a:rPr lang="ar-SA" dirty="0" err="1" smtClean="0"/>
              <a:t>أبيلارد</a:t>
            </a:r>
            <a:r>
              <a:rPr lang="ar-SA" dirty="0" smtClean="0"/>
              <a:t> العديد من المصنفات فيما يتصل باللاهوت والمنطق والفلسفة, منها كتبه في اللاهوت: </a:t>
            </a:r>
          </a:p>
          <a:p>
            <a:r>
              <a:rPr lang="ar-SA" dirty="0" smtClean="0"/>
              <a:t>1- مقدمة إلى اللاهوت</a:t>
            </a:r>
          </a:p>
          <a:p>
            <a:r>
              <a:rPr lang="ar-SA" dirty="0" smtClean="0"/>
              <a:t>2- كتاب «نعم و لا» والكتاب عبارة عن جملة من الحجج المؤيدة والمعارضة فيما يتصل بالمسائل الدينية والعقائدية والإيمانية.</a:t>
            </a:r>
          </a:p>
          <a:p>
            <a:r>
              <a:rPr lang="ar-SA" dirty="0" smtClean="0"/>
              <a:t>3- اللاهوت المسيحي</a:t>
            </a:r>
          </a:p>
          <a:p>
            <a:r>
              <a:rPr lang="ar-SA" dirty="0" smtClean="0"/>
              <a:t>4- في التوحيد والتثليث </a:t>
            </a:r>
            <a:endParaRPr lang="en-US" dirty="0"/>
          </a:p>
        </p:txBody>
      </p:sp>
    </p:spTree>
    <p:extLst>
      <p:ext uri="{BB962C8B-B14F-4D97-AF65-F5344CB8AC3E}">
        <p14:creationId xmlns:p14="http://schemas.microsoft.com/office/powerpoint/2010/main" val="3213334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اللاهوت عند </a:t>
            </a:r>
            <a:r>
              <a:rPr lang="ar-SA" dirty="0" err="1" smtClean="0"/>
              <a:t>أبيلارد</a:t>
            </a:r>
            <a:r>
              <a:rPr lang="ar-SA" dirty="0" smtClean="0"/>
              <a:t> </a:t>
            </a:r>
            <a:endParaRPr lang="ar-SA" dirty="0"/>
          </a:p>
        </p:txBody>
      </p:sp>
      <p:sp>
        <p:nvSpPr>
          <p:cNvPr id="3" name="عنصر نائب للمحتوى 2"/>
          <p:cNvSpPr>
            <a:spLocks noGrp="1"/>
          </p:cNvSpPr>
          <p:nvPr>
            <p:ph idx="1"/>
          </p:nvPr>
        </p:nvSpPr>
        <p:spPr/>
        <p:txBody>
          <a:bodyPr/>
          <a:lstStyle/>
          <a:p>
            <a:r>
              <a:rPr lang="ar-SA" dirty="0" smtClean="0"/>
              <a:t>كان </a:t>
            </a:r>
            <a:r>
              <a:rPr lang="ar-SA" dirty="0" err="1" smtClean="0"/>
              <a:t>أبيلارد</a:t>
            </a:r>
            <a:r>
              <a:rPr lang="ar-SA" dirty="0" smtClean="0"/>
              <a:t> يؤمن بوجد الله (الخالق, القادر, العالم, الخيّر)</a:t>
            </a:r>
          </a:p>
          <a:p>
            <a:r>
              <a:rPr lang="ar-SA" dirty="0" smtClean="0"/>
              <a:t>رفض القول </a:t>
            </a:r>
            <a:r>
              <a:rPr lang="ar-SA" dirty="0" err="1" smtClean="0"/>
              <a:t>بوجوجود</a:t>
            </a:r>
            <a:r>
              <a:rPr lang="ar-SA" dirty="0" smtClean="0"/>
              <a:t> ثلاثة </a:t>
            </a:r>
            <a:r>
              <a:rPr lang="ar-SA" dirty="0" err="1" smtClean="0"/>
              <a:t>أقانيم</a:t>
            </a:r>
            <a:r>
              <a:rPr lang="ar-SA" dirty="0" smtClean="0"/>
              <a:t>, فقال بالوحدة تبعا لنزعته في الكليات, فأرجع الثالوث إلى الوحدة فتحدث عن اقنم واحد يتصف بصفات ثلاث هي (القدرة </a:t>
            </a:r>
            <a:r>
              <a:rPr lang="ar-SA" smtClean="0"/>
              <a:t>والعلم والخير)</a:t>
            </a:r>
            <a:endParaRPr lang="ar-SA"/>
          </a:p>
        </p:txBody>
      </p:sp>
    </p:spTree>
    <p:extLst>
      <p:ext uri="{BB962C8B-B14F-4D97-AF65-F5344CB8AC3E}">
        <p14:creationId xmlns:p14="http://schemas.microsoft.com/office/powerpoint/2010/main" val="3348280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55</TotalTime>
  <Words>289</Words>
  <Application>Microsoft Office PowerPoint</Application>
  <PresentationFormat>مخصص</PresentationFormat>
  <Paragraphs>18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أوستن</vt:lpstr>
      <vt:lpstr>الفلسفة الوسيطة – المرحلة الثانية  </vt:lpstr>
      <vt:lpstr>عرض تقديمي في PowerPoint</vt:lpstr>
      <vt:lpstr>كيف انقسم مؤيدي ومعارضي أبيلارد حول كتابه نعم ولا؟ </vt:lpstr>
      <vt:lpstr>مصنفاته</vt:lpstr>
      <vt:lpstr>اللاهوت عند أبيلارد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مُصنفات توما الأكويني (الأربعاء 26/5/2021) </dc:title>
  <dc:creator>mazin</dc:creator>
  <cp:lastModifiedBy>MICRO</cp:lastModifiedBy>
  <cp:revision>10</cp:revision>
  <dcterms:created xsi:type="dcterms:W3CDTF">2021-05-25T09:38:06Z</dcterms:created>
  <dcterms:modified xsi:type="dcterms:W3CDTF">2021-06-17T09:24:42Z</dcterms:modified>
</cp:coreProperties>
</file>